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AFDB7-57C5-446E-9B76-0F8B5EB28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42E0F-DE5B-4F78-A491-2006902E0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347CC-D3EE-4781-81ED-B6B56300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5867C-CA10-4AE4-A739-7EAC70F3D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058CE-D160-4BC6-9D1D-DAB404C9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12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B3ACD-B4FE-46BB-874B-9C541342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FBD1E-54E7-496B-8679-3A92A095B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A86B1-802B-4461-8294-5D96845E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C681A-7518-4F9F-8302-C7BA5F51C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E51FC-049C-49DC-A2DF-8646D7A2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32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5B506D-A266-4FE2-A127-2ECBBCF8F3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F7091-9816-4268-B83E-B4CC3B9A9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0E80F-3975-4C37-8815-CE0015596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A1B83-CB5C-4BF5-AE20-E49BA81D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5B118-B3B9-4CF8-AEDC-4BCF4A09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9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3D942-1233-4389-AE90-1ED56FF6D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D9A79-AB54-4269-A68D-9F88A116D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82235-E7C6-4F36-B8B0-2E2837F8A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159BD-1BD8-4288-A3D9-3657CA27C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6D808-456A-41CE-862E-7BB361F2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34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CE3F-CBDF-4B8C-AEE3-D674A107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44B42-2D92-48C0-A249-B0F757D4B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C2B2E-3355-4556-A88E-0F43F3F54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A23CD-CE41-49F9-8044-CB78F227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6F20E-7F7D-41FE-8D86-F9BFE3546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47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2DF-822B-409D-9A96-8C0B307F1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2AE55-E759-437A-8D8C-ED586FD0E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5E7D9-7040-4477-9A80-ED2B0BEDF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D0F93-2803-4FF9-BF9A-36613276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CABC9-E786-4ED8-B6FA-65B5ED8D2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E01DB-CCC8-478C-BE13-B784CEC0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05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FD42-8E9B-4DE4-BB92-A21EAF62F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DB17B-F015-49C3-AE88-18677FDCC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F2B3E-F97D-4FD2-8A1D-29F3FBEB0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C3256B-1E62-4FD8-97B2-F7D362171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3C32A6-4DFB-403A-8EE0-AF7F9BBDB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CE9F4C-DA82-404F-A754-8600427D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1C4724-6640-4A0F-90CF-F9220032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BE5C6-C385-4F37-90D9-1EE32A63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4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E76B6-319C-4660-B086-D687249E6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DEDD51-3950-42B1-9841-56089D189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C4465A-D0B0-42E3-AABE-0A790F2E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764A4-353C-4DCF-83DE-8D45ADA4D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2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29BD2D-BE9E-4B38-8EE4-E95258246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B381C-F2AE-4B29-AF0F-A6D2BFE82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9082A-B4DE-47ED-82C5-2E046924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93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2B252-160B-43A8-8261-0B218F7F9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663B2-2697-4F33-A411-FC59F7C0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B2D60-DAAE-4DAC-B0EA-2DEFA728E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140DC-7377-40B7-9CC6-941507F8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EA2-4606-49CD-A323-720EE506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98D90-126D-414D-BE1B-3D361C6DA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13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6A68D-CBC1-4EA6-837D-C0E734121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CB9666-C84A-44EA-A04A-9FADD6BC70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DB194-4F27-4E74-BBB7-741838D4C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99EEA-AB9C-46C3-85C7-9477FFD5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E9842-8270-4AC1-AA80-66E7D2CDE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C4A93-FAA0-4FC6-B043-5C18F520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A916AA-FCBF-4BE5-B92C-2E0E4F0B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7929A-D549-49DF-B99F-5F04C23FB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19DD9-1995-4582-B800-D9CE30D98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D3D9E-4696-4322-AB3E-54F55C77E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2B1ED-685D-416F-9CDD-58B092DA0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0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98811E8E-044B-4DE5-99C4-3497D17F8E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6" r="1" b="1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6B1CFB-8D3A-4C01-9316-E77CCC74F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8" y="1371600"/>
            <a:ext cx="4916477" cy="2933952"/>
          </a:xfrm>
        </p:spPr>
        <p:txBody>
          <a:bodyPr anchor="t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9. Hafta </a:t>
            </a:r>
            <a:r>
              <a:rPr lang="en-US" dirty="0" err="1">
                <a:solidFill>
                  <a:srgbClr val="FFFFFF"/>
                </a:solidFill>
              </a:rPr>
              <a:t>Dersi</a:t>
            </a:r>
            <a:br>
              <a:rPr lang="en-US" dirty="0">
                <a:solidFill>
                  <a:srgbClr val="FFFFFF"/>
                </a:solidFill>
              </a:rPr>
            </a:br>
            <a:endParaRPr lang="tr-TR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FB2A5-4D7E-47F7-9E6E-240993B20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9" y="4584879"/>
            <a:ext cx="4916477" cy="1287887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17.11.2021</a:t>
            </a:r>
            <a:endParaRPr lang="tr-T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61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991F-3F3B-4B16-8111-47A9B1D59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Makina</a:t>
            </a:r>
            <a:r>
              <a:rPr lang="en-US" dirty="0"/>
              <a:t> </a:t>
            </a:r>
            <a:r>
              <a:rPr lang="en-US" dirty="0" err="1"/>
              <a:t>Yazılımları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900AD-6422-445D-9CCE-0A4115390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83" y="1690688"/>
            <a:ext cx="2205551" cy="552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2C08B-81C4-4ED7-8EC5-75EE09ECB8E2}"/>
              </a:ext>
            </a:extLst>
          </p:cNvPr>
          <p:cNvSpPr txBox="1"/>
          <p:nvPr/>
        </p:nvSpPr>
        <p:spPr>
          <a:xfrm>
            <a:off x="838200" y="2441359"/>
            <a:ext cx="2712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Endüstri</a:t>
            </a:r>
            <a:r>
              <a:rPr lang="en-US" dirty="0"/>
              <a:t> </a:t>
            </a:r>
            <a:r>
              <a:rPr lang="en-US" dirty="0" err="1"/>
              <a:t>standardı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yaygın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kullanım</a:t>
            </a:r>
            <a:r>
              <a:rPr lang="en-US" dirty="0"/>
              <a:t> </a:t>
            </a:r>
            <a:r>
              <a:rPr lang="en-US" dirty="0" err="1"/>
              <a:t>ücretsiz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kaynak</a:t>
            </a:r>
            <a:r>
              <a:rPr lang="en-US" dirty="0"/>
              <a:t> </a:t>
            </a:r>
            <a:r>
              <a:rPr lang="en-US" dirty="0" err="1"/>
              <a:t>tüketiyor</a:t>
            </a:r>
            <a:r>
              <a:rPr lang="en-US" dirty="0"/>
              <a:t>. </a:t>
            </a:r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981800-4CA9-4C6E-B306-0C04A6161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30" y="1617334"/>
            <a:ext cx="3100820" cy="804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2194F5-7263-4422-9FBE-0D2C0F36689E}"/>
              </a:ext>
            </a:extLst>
          </p:cNvPr>
          <p:cNvSpPr txBox="1"/>
          <p:nvPr/>
        </p:nvSpPr>
        <p:spPr>
          <a:xfrm>
            <a:off x="4347730" y="2601157"/>
            <a:ext cx="2994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Oracle VM VirtualBox</a:t>
            </a:r>
          </a:p>
          <a:p>
            <a:pPr marL="285750" indent="-285750">
              <a:buFontTx/>
              <a:buChar char="-"/>
            </a:pPr>
            <a:r>
              <a:rPr lang="en-US" dirty="0"/>
              <a:t>Baz </a:t>
            </a:r>
            <a:r>
              <a:rPr lang="en-US" dirty="0" err="1"/>
              <a:t>sürüm</a:t>
            </a:r>
            <a:r>
              <a:rPr lang="en-US" dirty="0"/>
              <a:t> </a:t>
            </a:r>
            <a:r>
              <a:rPr lang="en-US" dirty="0" err="1"/>
              <a:t>ücretsiz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kaynak</a:t>
            </a:r>
            <a:r>
              <a:rPr lang="en-US" dirty="0"/>
              <a:t> </a:t>
            </a:r>
            <a:r>
              <a:rPr lang="en-US" dirty="0" err="1"/>
              <a:t>kullanımı</a:t>
            </a:r>
            <a:endParaRPr lang="tr-TR" dirty="0"/>
          </a:p>
        </p:txBody>
      </p:sp>
      <p:sp>
        <p:nvSpPr>
          <p:cNvPr id="10" name="AutoShape 2" descr="Parallels">
            <a:extLst>
              <a:ext uri="{FF2B5EF4-FFF2-40B4-BE49-F238E27FC236}">
                <a16:creationId xmlns:a16="http://schemas.microsoft.com/office/drawing/2014/main" id="{03D9E02D-ED1F-4373-B9BB-E71EFD01EE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7E0586-31F1-4D32-A857-F7CC1A0C0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432" y="1690688"/>
            <a:ext cx="2484938" cy="5957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D9777D-F40B-425C-98C3-71ED56580C4C}"/>
              </a:ext>
            </a:extLst>
          </p:cNvPr>
          <p:cNvSpPr txBox="1"/>
          <p:nvPr/>
        </p:nvSpPr>
        <p:spPr>
          <a:xfrm>
            <a:off x="8301432" y="2601157"/>
            <a:ext cx="2680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Mac </a:t>
            </a:r>
            <a:r>
              <a:rPr lang="en-US" dirty="0" err="1"/>
              <a:t>kullanıcıları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tercih</a:t>
            </a:r>
            <a:r>
              <a:rPr lang="en-US" dirty="0"/>
              <a:t> </a:t>
            </a:r>
            <a:r>
              <a:rPr lang="en-US" dirty="0" err="1"/>
              <a:t>edilmektedir</a:t>
            </a:r>
            <a:r>
              <a:rPr lang="en-US" dirty="0"/>
              <a:t>.</a:t>
            </a:r>
            <a:endParaRPr lang="tr-T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D62BC-1EAA-409E-953B-F5B94D781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528" y="4254906"/>
            <a:ext cx="1819112" cy="8446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A86816-C757-434B-9C96-64C40E0E0DDA}"/>
              </a:ext>
            </a:extLst>
          </p:cNvPr>
          <p:cNvSpPr txBox="1"/>
          <p:nvPr/>
        </p:nvSpPr>
        <p:spPr>
          <a:xfrm>
            <a:off x="1020932" y="5255581"/>
            <a:ext cx="2450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Ücretsiz</a:t>
            </a:r>
            <a:r>
              <a:rPr lang="en-US" dirty="0"/>
              <a:t>.</a:t>
            </a:r>
          </a:p>
          <a:p>
            <a:r>
              <a:rPr lang="en-US" dirty="0"/>
              <a:t>- Windows 10 </a:t>
            </a:r>
            <a:r>
              <a:rPr lang="en-US" dirty="0" err="1"/>
              <a:t>Pro’da</a:t>
            </a:r>
            <a:r>
              <a:rPr lang="en-US" dirty="0"/>
              <a:t> </a:t>
            </a:r>
            <a:r>
              <a:rPr lang="en-US" dirty="0" err="1"/>
              <a:t>mercut</a:t>
            </a:r>
            <a:r>
              <a:rPr lang="en-US" dirty="0"/>
              <a:t>.</a:t>
            </a:r>
            <a:endParaRPr lang="tr-T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28B3F7-16BE-457E-952D-13D4F7E44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4645" y="4199930"/>
            <a:ext cx="2620271" cy="8560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AD1A36-D061-44FF-8EBC-D8781FC5D242}"/>
              </a:ext>
            </a:extLst>
          </p:cNvPr>
          <p:cNvSpPr txBox="1"/>
          <p:nvPr/>
        </p:nvSpPr>
        <p:spPr>
          <a:xfrm>
            <a:off x="4534645" y="5362113"/>
            <a:ext cx="2450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Ücretsiz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Sadecede</a:t>
            </a:r>
            <a:r>
              <a:rPr lang="en-US" dirty="0"/>
              <a:t> Linux </a:t>
            </a:r>
            <a:r>
              <a:rPr lang="en-US" dirty="0" err="1"/>
              <a:t>sürümü</a:t>
            </a:r>
            <a:r>
              <a:rPr lang="en-US" dirty="0"/>
              <a:t> </a:t>
            </a:r>
            <a:r>
              <a:rPr lang="en-US" dirty="0" err="1"/>
              <a:t>mevcut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04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22B-6A2F-4C1F-A8EA-9A5BF325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İlk </a:t>
            </a:r>
            <a:r>
              <a:rPr lang="en-US" dirty="0" err="1"/>
              <a:t>Bilgisayar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42E27-E2E3-4B85-822F-1E64CB2CB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102906"/>
            <a:ext cx="6067903" cy="3885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304F47-17D1-43D0-8618-70C2ABA2BE99}"/>
              </a:ext>
            </a:extLst>
          </p:cNvPr>
          <p:cNvSpPr txBox="1"/>
          <p:nvPr/>
        </p:nvSpPr>
        <p:spPr>
          <a:xfrm>
            <a:off x="7800975" y="2102906"/>
            <a:ext cx="3686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İlk </a:t>
            </a:r>
            <a:r>
              <a:rPr lang="en-US" dirty="0" err="1"/>
              <a:t>bilgisayar</a:t>
            </a:r>
            <a:r>
              <a:rPr lang="en-US" dirty="0"/>
              <a:t> 1942 </a:t>
            </a:r>
            <a:r>
              <a:rPr lang="en-US" dirty="0" err="1"/>
              <a:t>yılında</a:t>
            </a:r>
            <a:r>
              <a:rPr lang="en-US" dirty="0"/>
              <a:t> Iowa State </a:t>
            </a:r>
            <a:r>
              <a:rPr lang="en-US" dirty="0" err="1"/>
              <a:t>Üniversitesi’nde</a:t>
            </a:r>
            <a:r>
              <a:rPr lang="en-US" dirty="0"/>
              <a:t> Prof. John Vincent Atanasoff </a:t>
            </a:r>
            <a:r>
              <a:rPr lang="en-US" dirty="0" err="1"/>
              <a:t>ve</a:t>
            </a:r>
            <a:r>
              <a:rPr lang="en-US" dirty="0"/>
              <a:t> Clifford Berry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yapıldı</a:t>
            </a:r>
            <a:r>
              <a:rPr lang="en-US" dirty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62433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98945-9E0F-4C71-B132-D8369A17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ENIAC : İlk </a:t>
            </a:r>
            <a:r>
              <a:rPr lang="en-US" dirty="0" err="1"/>
              <a:t>Dijital</a:t>
            </a:r>
            <a:r>
              <a:rPr lang="en-US" dirty="0"/>
              <a:t> </a:t>
            </a:r>
            <a:r>
              <a:rPr lang="en-US" dirty="0" err="1"/>
              <a:t>Bilgisayar</a:t>
            </a:r>
            <a:endParaRPr lang="tr-TR" dirty="0"/>
          </a:p>
        </p:txBody>
      </p:sp>
      <p:pic>
        <p:nvPicPr>
          <p:cNvPr id="1026" name="Picture 2" descr="ENIAC, tarihte bugün, ilk elektronik bilgisayar, bilgisayar, bilgisayar teknolojisi,">
            <a:extLst>
              <a:ext uri="{FF2B5EF4-FFF2-40B4-BE49-F238E27FC236}">
                <a16:creationId xmlns:a16="http://schemas.microsoft.com/office/drawing/2014/main" id="{7521FBA3-AC5B-4DA2-8F48-D93B828FF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55" y="1690688"/>
            <a:ext cx="6738527" cy="403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F20300-4C3F-4DC7-B9BD-6A51AD86FBB5}"/>
              </a:ext>
            </a:extLst>
          </p:cNvPr>
          <p:cNvSpPr txBox="1"/>
          <p:nvPr/>
        </p:nvSpPr>
        <p:spPr>
          <a:xfrm>
            <a:off x="8123068" y="1690688"/>
            <a:ext cx="33627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1946 </a:t>
            </a:r>
            <a:r>
              <a:rPr lang="en-US" dirty="0" err="1"/>
              <a:t>yılında</a:t>
            </a:r>
            <a:r>
              <a:rPr lang="en-US" dirty="0"/>
              <a:t> </a:t>
            </a:r>
            <a:r>
              <a:rPr lang="en-US" dirty="0" err="1"/>
              <a:t>kullanılmaya</a:t>
            </a:r>
            <a:r>
              <a:rPr lang="en-US" dirty="0"/>
              <a:t> </a:t>
            </a:r>
            <a:r>
              <a:rPr lang="en-US" dirty="0" err="1"/>
              <a:t>başlandı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Elektronik</a:t>
            </a:r>
            <a:r>
              <a:rPr lang="en-US" dirty="0"/>
              <a:t> Einstein”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adlandırıldı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ENIAC, </a:t>
            </a:r>
            <a:r>
              <a:rPr lang="en-US" dirty="0" err="1"/>
              <a:t>programlanabilir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amaçlı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yapıya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olması</a:t>
            </a:r>
            <a:r>
              <a:rPr lang="en-US" dirty="0"/>
              <a:t> </a:t>
            </a:r>
            <a:r>
              <a:rPr lang="en-US" dirty="0" err="1"/>
              <a:t>nedeniyel</a:t>
            </a:r>
            <a:r>
              <a:rPr lang="en-US" dirty="0"/>
              <a:t> </a:t>
            </a:r>
            <a:r>
              <a:rPr lang="en-US" dirty="0" err="1"/>
              <a:t>günümüz</a:t>
            </a:r>
            <a:r>
              <a:rPr lang="en-US" dirty="0"/>
              <a:t> </a:t>
            </a:r>
            <a:r>
              <a:rPr lang="en-US" dirty="0" err="1"/>
              <a:t>bilgisayarlarının</a:t>
            </a:r>
            <a:r>
              <a:rPr lang="en-US" dirty="0"/>
              <a:t> </a:t>
            </a:r>
            <a:r>
              <a:rPr lang="en-US" dirty="0" err="1"/>
              <a:t>atası</a:t>
            </a:r>
            <a:r>
              <a:rPr lang="en-US" dirty="0"/>
              <a:t> Kabul </a:t>
            </a:r>
            <a:r>
              <a:rPr lang="en-US" dirty="0" err="1"/>
              <a:t>edilir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6 </a:t>
            </a:r>
            <a:r>
              <a:rPr lang="en-US" dirty="0" err="1"/>
              <a:t>tane</a:t>
            </a:r>
            <a:r>
              <a:rPr lang="en-US" dirty="0"/>
              <a:t> operator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programlanıyordu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1955 </a:t>
            </a:r>
            <a:r>
              <a:rPr lang="en-US" dirty="0" err="1"/>
              <a:t>yılında</a:t>
            </a:r>
            <a:r>
              <a:rPr lang="en-US" dirty="0"/>
              <a:t> </a:t>
            </a:r>
            <a:r>
              <a:rPr lang="en-US" dirty="0" err="1"/>
              <a:t>kullanım</a:t>
            </a:r>
            <a:r>
              <a:rPr lang="en-US" dirty="0"/>
              <a:t> </a:t>
            </a:r>
            <a:r>
              <a:rPr lang="en-US" dirty="0" err="1"/>
              <a:t>dışı</a:t>
            </a:r>
            <a:r>
              <a:rPr lang="en-US" dirty="0"/>
              <a:t> </a:t>
            </a:r>
            <a:r>
              <a:rPr lang="en-US" dirty="0" err="1"/>
              <a:t>bırakıldı</a:t>
            </a:r>
            <a:r>
              <a:rPr lang="en-US" dirty="0"/>
              <a:t>.</a:t>
            </a:r>
            <a:endParaRPr lang="tr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3C96D-E116-469A-9C61-AF8F6FC4E7CF}"/>
              </a:ext>
            </a:extLst>
          </p:cNvPr>
          <p:cNvSpPr txBox="1"/>
          <p:nvPr/>
        </p:nvSpPr>
        <p:spPr>
          <a:xfrm>
            <a:off x="838200" y="5878573"/>
            <a:ext cx="80834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https://www.iienstitu.com/blog/tarihin-ilk-elektronik-bilgisayari-eniac</a:t>
            </a:r>
          </a:p>
        </p:txBody>
      </p:sp>
    </p:spTree>
    <p:extLst>
      <p:ext uri="{BB962C8B-B14F-4D97-AF65-F5344CB8AC3E}">
        <p14:creationId xmlns:p14="http://schemas.microsoft.com/office/powerpoint/2010/main" val="2267455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CB403-E389-4014-813E-8BD575D88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37" y="258593"/>
            <a:ext cx="10515600" cy="1325563"/>
          </a:xfrm>
        </p:spPr>
        <p:txBody>
          <a:bodyPr/>
          <a:lstStyle/>
          <a:p>
            <a:r>
              <a:rPr lang="en-US" dirty="0"/>
              <a:t>İlk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Bilgisayar</a:t>
            </a:r>
            <a:r>
              <a:rPr lang="en-US" dirty="0"/>
              <a:t> (</a:t>
            </a:r>
            <a:r>
              <a:rPr lang="en-US" dirty="0" err="1"/>
              <a:t>Monitör+Depolama</a:t>
            </a:r>
            <a:r>
              <a:rPr lang="en-US" dirty="0"/>
              <a:t>)</a:t>
            </a:r>
            <a:endParaRPr lang="tr-T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0E18AC-670C-4799-AE94-609FD5241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96" y="2007972"/>
            <a:ext cx="60960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92F11C-763E-4EAC-872D-A94A58765BBF}"/>
              </a:ext>
            </a:extLst>
          </p:cNvPr>
          <p:cNvSpPr txBox="1"/>
          <p:nvPr/>
        </p:nvSpPr>
        <p:spPr>
          <a:xfrm>
            <a:off x="7759083" y="1846555"/>
            <a:ext cx="3187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IBM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Bilgisayar</a:t>
            </a:r>
            <a:r>
              <a:rPr lang="en-US" dirty="0"/>
              <a:t> (IBM PC) ilk </a:t>
            </a:r>
            <a:r>
              <a:rPr lang="en-US" dirty="0" err="1"/>
              <a:t>olarak</a:t>
            </a:r>
            <a:r>
              <a:rPr lang="en-US" dirty="0"/>
              <a:t> 1981 </a:t>
            </a:r>
            <a:r>
              <a:rPr lang="en-US" dirty="0" err="1"/>
              <a:t>yılında</a:t>
            </a:r>
            <a:r>
              <a:rPr lang="en-US" dirty="0"/>
              <a:t> </a:t>
            </a:r>
            <a:r>
              <a:rPr lang="en-US" dirty="0" err="1"/>
              <a:t>piyasaya</a:t>
            </a:r>
            <a:r>
              <a:rPr lang="en-US" dirty="0"/>
              <a:t> </a:t>
            </a:r>
            <a:r>
              <a:rPr lang="en-US" dirty="0" err="1"/>
              <a:t>çıktı</a:t>
            </a:r>
            <a:r>
              <a:rPr lang="en-US" dirty="0"/>
              <a:t>.</a:t>
            </a:r>
            <a:endParaRPr lang="tr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7BD2E-6CB1-4A9F-8C69-F7851DC52D96}"/>
              </a:ext>
            </a:extLst>
          </p:cNvPr>
          <p:cNvSpPr txBox="1"/>
          <p:nvPr/>
        </p:nvSpPr>
        <p:spPr>
          <a:xfrm>
            <a:off x="943252" y="615893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https://en.wikipedia.org/wiki/IBM_Personal_Computer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AD2933-3664-4B72-BE8C-6E0C4C1E0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991" y="3130720"/>
            <a:ext cx="2991267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55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CE0F-AEEB-4B09-B7A3-DBC20C23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</a:t>
            </a:r>
            <a:r>
              <a:rPr lang="en-US" dirty="0" err="1"/>
              <a:t>Bilgisayarlar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C43F1-BECA-4A1E-82A5-400781434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47" y="1690688"/>
            <a:ext cx="5153015" cy="43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34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3145-5742-420C-A44B-1E61D63D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Mainframe (Ana </a:t>
            </a:r>
            <a:r>
              <a:rPr lang="en-US" dirty="0" err="1"/>
              <a:t>bilgisayar</a:t>
            </a:r>
            <a:r>
              <a:rPr lang="en-US" dirty="0"/>
              <a:t>)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F8918-FCEC-448E-A603-CAD8C4B86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283" y="1861438"/>
            <a:ext cx="7590410" cy="3932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4E17B-CF38-47FA-93C1-09C594A1B65F}"/>
              </a:ext>
            </a:extLst>
          </p:cNvPr>
          <p:cNvSpPr txBox="1"/>
          <p:nvPr/>
        </p:nvSpPr>
        <p:spPr>
          <a:xfrm>
            <a:off x="206405" y="6052805"/>
            <a:ext cx="9718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https://tr.wikipedia.org/wiki/Anabilgisayar#/media/Dosya:Mainframe_Architecture.png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361133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F9FF9-FDA9-4ACD-B944-37B29EC7B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Makina</a:t>
            </a:r>
            <a:r>
              <a:rPr lang="en-US" dirty="0"/>
              <a:t> (Virtual Machine)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9651B-803B-4E9F-9E1C-85EADDB9C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59439"/>
          </a:xfrm>
        </p:spPr>
        <p:txBody>
          <a:bodyPr/>
          <a:lstStyle/>
          <a:p>
            <a:r>
              <a:rPr lang="en-US" dirty="0"/>
              <a:t>Bir </a:t>
            </a:r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makina</a:t>
            </a:r>
            <a:r>
              <a:rPr lang="en-US" dirty="0"/>
              <a:t> (Virtual Machine)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bilgisayar</a:t>
            </a:r>
            <a:r>
              <a:rPr lang="en-US" dirty="0"/>
              <a:t> </a:t>
            </a:r>
            <a:r>
              <a:rPr lang="en-US" dirty="0" err="1"/>
              <a:t>sisteminin</a:t>
            </a:r>
            <a:r>
              <a:rPr lang="en-US" dirty="0"/>
              <a:t> </a:t>
            </a:r>
            <a:r>
              <a:rPr lang="en-US" dirty="0" err="1"/>
              <a:t>sanallaştırılması</a:t>
            </a:r>
            <a:r>
              <a:rPr lang="en-US" dirty="0"/>
              <a:t> (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emulasyonu</a:t>
            </a:r>
            <a:r>
              <a:rPr lang="en-US" dirty="0"/>
              <a:t>)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tanımlanır</a:t>
            </a:r>
            <a:r>
              <a:rPr lang="en-US" dirty="0"/>
              <a:t>.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bilgisayar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dirty="0" err="1"/>
              <a:t>kullanılabilirler</a:t>
            </a:r>
            <a:r>
              <a:rPr lang="en-US" dirty="0"/>
              <a:t>.</a:t>
            </a:r>
          </a:p>
          <a:p>
            <a:r>
              <a:rPr lang="en-US" dirty="0"/>
              <a:t>Bir </a:t>
            </a:r>
            <a:r>
              <a:rPr lang="en-US" dirty="0" err="1"/>
              <a:t>işletim</a:t>
            </a:r>
            <a:r>
              <a:rPr lang="en-US" dirty="0"/>
              <a:t> </a:t>
            </a:r>
            <a:r>
              <a:rPr lang="en-US" dirty="0" err="1"/>
              <a:t>sistemini</a:t>
            </a:r>
            <a:r>
              <a:rPr lang="en-US" dirty="0"/>
              <a:t> </a:t>
            </a:r>
            <a:r>
              <a:rPr lang="en-US" dirty="0" err="1"/>
              <a:t>çalıştırabilecek</a:t>
            </a:r>
            <a:r>
              <a:rPr lang="en-US" dirty="0"/>
              <a:t> </a:t>
            </a:r>
            <a:r>
              <a:rPr lang="en-US" dirty="0" err="1"/>
              <a:t>ortam</a:t>
            </a:r>
            <a:r>
              <a:rPr lang="en-US" dirty="0"/>
              <a:t> </a:t>
            </a:r>
            <a:r>
              <a:rPr lang="en-US" dirty="0" err="1"/>
              <a:t>sağlarlar</a:t>
            </a:r>
            <a:r>
              <a:rPr lang="en-US" dirty="0"/>
              <a:t>.</a:t>
            </a:r>
          </a:p>
          <a:p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amaç</a:t>
            </a:r>
            <a:r>
              <a:rPr lang="en-US" dirty="0"/>
              <a:t>,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donanım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işletim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(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bağımsız</a:t>
            </a:r>
            <a:r>
              <a:rPr lang="en-US" dirty="0"/>
              <a:t> </a:t>
            </a:r>
            <a:r>
              <a:rPr lang="en-US" dirty="0" err="1"/>
              <a:t>sunucular</a:t>
            </a:r>
            <a:r>
              <a:rPr lang="en-US" dirty="0"/>
              <a:t>) </a:t>
            </a:r>
            <a:r>
              <a:rPr lang="en-US" dirty="0" err="1"/>
              <a:t>çalıştırabilmektir</a:t>
            </a:r>
            <a:r>
              <a:rPr lang="en-US" dirty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3892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82C0F-35CE-443B-A0D6-47554E16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02623" cy="1325563"/>
          </a:xfrm>
        </p:spPr>
        <p:txBody>
          <a:bodyPr/>
          <a:lstStyle/>
          <a:p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Makinaların</a:t>
            </a:r>
            <a:r>
              <a:rPr lang="en-US" dirty="0"/>
              <a:t> </a:t>
            </a:r>
            <a:r>
              <a:rPr lang="en-US" dirty="0" err="1"/>
              <a:t>Avantajları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E99C5-9C16-4E7E-8003-88A6008E6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34" y="1690688"/>
            <a:ext cx="1933845" cy="781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4762BC-2071-499B-86D8-4BDC0581155B}"/>
              </a:ext>
            </a:extLst>
          </p:cNvPr>
          <p:cNvSpPr txBox="1"/>
          <p:nvPr/>
        </p:nvSpPr>
        <p:spPr>
          <a:xfrm>
            <a:off x="358807" y="2568059"/>
            <a:ext cx="256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Operasyonel</a:t>
            </a:r>
            <a:r>
              <a:rPr lang="en-US" b="1" dirty="0"/>
              <a:t> </a:t>
            </a:r>
            <a:r>
              <a:rPr lang="en-US" b="1" dirty="0" err="1"/>
              <a:t>Esneklik</a:t>
            </a:r>
            <a:endParaRPr lang="tr-T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E53A7-62AB-42F0-9C61-588930CA9368}"/>
              </a:ext>
            </a:extLst>
          </p:cNvPr>
          <p:cNvSpPr txBox="1"/>
          <p:nvPr/>
        </p:nvSpPr>
        <p:spPr>
          <a:xfrm>
            <a:off x="592034" y="2998495"/>
            <a:ext cx="2044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işletim</a:t>
            </a:r>
            <a:r>
              <a:rPr lang="en-US" dirty="0"/>
              <a:t> </a:t>
            </a:r>
            <a:r>
              <a:rPr lang="en-US" dirty="0" err="1"/>
              <a:t>sistemlerinin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fazlasının</a:t>
            </a:r>
            <a:r>
              <a:rPr lang="en-US" dirty="0"/>
              <a:t>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donanım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çalıştırılabilmesi</a:t>
            </a:r>
            <a:endParaRPr lang="tr-T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5734C-117E-4235-97C7-4EA8C54C1CED}"/>
              </a:ext>
            </a:extLst>
          </p:cNvPr>
          <p:cNvSpPr txBox="1"/>
          <p:nvPr/>
        </p:nvSpPr>
        <p:spPr>
          <a:xfrm>
            <a:off x="2946462" y="2562958"/>
            <a:ext cx="2677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Yatırım</a:t>
            </a:r>
            <a:r>
              <a:rPr lang="en-US" b="1" dirty="0"/>
              <a:t> </a:t>
            </a:r>
            <a:r>
              <a:rPr lang="en-US" b="1" dirty="0" err="1"/>
              <a:t>maliyetini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işletme</a:t>
            </a:r>
            <a:r>
              <a:rPr lang="en-US" b="1" dirty="0"/>
              <a:t> </a:t>
            </a:r>
            <a:r>
              <a:rPr lang="en-US" b="1" dirty="0" err="1"/>
              <a:t>giderlerin</a:t>
            </a:r>
            <a:r>
              <a:rPr lang="en-US" b="1" dirty="0"/>
              <a:t> </a:t>
            </a:r>
            <a:r>
              <a:rPr lang="en-US" b="1" dirty="0" err="1"/>
              <a:t>Azalması</a:t>
            </a:r>
            <a:endParaRPr lang="tr-T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2965E-0DC8-4742-A4FE-9C9104D4ABD4}"/>
              </a:ext>
            </a:extLst>
          </p:cNvPr>
          <p:cNvSpPr txBox="1"/>
          <p:nvPr/>
        </p:nvSpPr>
        <p:spPr>
          <a:xfrm>
            <a:off x="3220469" y="3405184"/>
            <a:ext cx="2044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donanım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çalıştıkları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makinalar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giderlerle</a:t>
            </a:r>
            <a:r>
              <a:rPr lang="en-US" dirty="0"/>
              <a:t> </a:t>
            </a:r>
            <a:r>
              <a:rPr lang="en-US" dirty="0" err="1"/>
              <a:t>kurulabilir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çalışabilirler</a:t>
            </a:r>
            <a:r>
              <a:rPr lang="en-US" dirty="0"/>
              <a:t>.</a:t>
            </a:r>
            <a:endParaRPr lang="tr-T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C6F101-A183-49B7-B895-A7020FABA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680" y="1690688"/>
            <a:ext cx="1162212" cy="7335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61B7D5-C426-4357-AD28-F20006AFA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355" y="1660225"/>
            <a:ext cx="866896" cy="8478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6952D5-A009-4F77-BB68-5A758568B607}"/>
              </a:ext>
            </a:extLst>
          </p:cNvPr>
          <p:cNvSpPr txBox="1"/>
          <p:nvPr/>
        </p:nvSpPr>
        <p:spPr>
          <a:xfrm>
            <a:off x="931797" y="561376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https://www.dnsstuff.com/what-is-vm-virtual-machine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356A8A-FE76-46C2-B368-1D328A5EEF42}"/>
              </a:ext>
            </a:extLst>
          </p:cNvPr>
          <p:cNvSpPr txBox="1"/>
          <p:nvPr/>
        </p:nvSpPr>
        <p:spPr>
          <a:xfrm>
            <a:off x="5467007" y="2625806"/>
            <a:ext cx="267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Yönetim</a:t>
            </a:r>
            <a:r>
              <a:rPr lang="en-US" b="1" dirty="0"/>
              <a:t> </a:t>
            </a:r>
            <a:r>
              <a:rPr lang="en-US" b="1" dirty="0" err="1"/>
              <a:t>Kolaylığı</a:t>
            </a:r>
            <a:endParaRPr lang="tr-T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3ECD15-F75A-43DB-AD05-EA2186CA872F}"/>
              </a:ext>
            </a:extLst>
          </p:cNvPr>
          <p:cNvSpPr txBox="1"/>
          <p:nvPr/>
        </p:nvSpPr>
        <p:spPr>
          <a:xfrm>
            <a:off x="5771485" y="3041384"/>
            <a:ext cx="2044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Tek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yönetim</a:t>
            </a:r>
            <a:r>
              <a:rPr lang="en-US" dirty="0"/>
              <a:t> </a:t>
            </a:r>
            <a:r>
              <a:rPr lang="en-US" dirty="0" err="1"/>
              <a:t>konsolu</a:t>
            </a:r>
            <a:r>
              <a:rPr lang="en-US" dirty="0"/>
              <a:t>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makinalar</a:t>
            </a:r>
            <a:r>
              <a:rPr lang="en-US" dirty="0"/>
              <a:t> </a:t>
            </a:r>
            <a:r>
              <a:rPr lang="en-US" dirty="0" err="1"/>
              <a:t>yönetilebilirler</a:t>
            </a:r>
            <a:r>
              <a:rPr lang="en-US" dirty="0"/>
              <a:t>.</a:t>
            </a:r>
            <a:endParaRPr lang="tr-T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9ECA97-E9F4-4A42-B5D7-0EEF4426A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612" y="1634760"/>
            <a:ext cx="971686" cy="8097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765EEA3-3E0C-41C2-8795-20B32C1CCBFD}"/>
              </a:ext>
            </a:extLst>
          </p:cNvPr>
          <p:cNvSpPr txBox="1"/>
          <p:nvPr/>
        </p:nvSpPr>
        <p:spPr>
          <a:xfrm>
            <a:off x="7629922" y="2615661"/>
            <a:ext cx="267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Ölçeklenebilirlik</a:t>
            </a:r>
            <a:endParaRPr lang="tr-TR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7F4142-5253-41F8-AAD3-3B493DC6F7C6}"/>
              </a:ext>
            </a:extLst>
          </p:cNvPr>
          <p:cNvSpPr txBox="1"/>
          <p:nvPr/>
        </p:nvSpPr>
        <p:spPr>
          <a:xfrm>
            <a:off x="7946514" y="3077486"/>
            <a:ext cx="20446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makinaların</a:t>
            </a:r>
            <a:r>
              <a:rPr lang="en-US" dirty="0"/>
              <a:t> </a:t>
            </a:r>
            <a:r>
              <a:rPr lang="en-US" dirty="0" err="1"/>
              <a:t>ihtiyaç</a:t>
            </a:r>
            <a:r>
              <a:rPr lang="en-US" dirty="0"/>
              <a:t> </a:t>
            </a:r>
            <a:r>
              <a:rPr lang="en-US" dirty="0" err="1"/>
              <a:t>duydukları</a:t>
            </a:r>
            <a:r>
              <a:rPr lang="en-US" dirty="0"/>
              <a:t> </a:t>
            </a:r>
            <a:r>
              <a:rPr lang="en-US" dirty="0" err="1"/>
              <a:t>kaynaklar</a:t>
            </a:r>
            <a:r>
              <a:rPr lang="en-US" dirty="0"/>
              <a:t> (RAM, disk </a:t>
            </a:r>
            <a:r>
              <a:rPr lang="en-US" dirty="0" err="1"/>
              <a:t>alanı</a:t>
            </a:r>
            <a:r>
              <a:rPr lang="en-US" dirty="0"/>
              <a:t>, CPU, network </a:t>
            </a:r>
            <a:r>
              <a:rPr lang="en-US" dirty="0" err="1"/>
              <a:t>vb</a:t>
            </a:r>
            <a:r>
              <a:rPr lang="en-US" dirty="0"/>
              <a:t>) </a:t>
            </a:r>
            <a:r>
              <a:rPr lang="en-US" dirty="0" err="1"/>
              <a:t>arttırılabilir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azaltılabilir</a:t>
            </a:r>
            <a:r>
              <a:rPr lang="en-US" dirty="0"/>
              <a:t>.</a:t>
            </a:r>
            <a:endParaRPr lang="tr-TR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C9BA6AD-42C1-4E15-98B9-608D4051B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746" y="1662690"/>
            <a:ext cx="1105054" cy="8192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C9063EE-166F-4860-BEA6-E96D44D9B154}"/>
              </a:ext>
            </a:extLst>
          </p:cNvPr>
          <p:cNvSpPr txBox="1"/>
          <p:nvPr/>
        </p:nvSpPr>
        <p:spPr>
          <a:xfrm>
            <a:off x="9514180" y="2596749"/>
            <a:ext cx="267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Felaket</a:t>
            </a:r>
            <a:r>
              <a:rPr lang="en-US" b="1" dirty="0"/>
              <a:t> </a:t>
            </a:r>
            <a:r>
              <a:rPr lang="en-US" b="1" dirty="0" err="1"/>
              <a:t>Kurtarma</a:t>
            </a:r>
            <a:endParaRPr lang="tr-TR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F1652B-C87F-458E-87E3-963C20410444}"/>
              </a:ext>
            </a:extLst>
          </p:cNvPr>
          <p:cNvSpPr txBox="1"/>
          <p:nvPr/>
        </p:nvSpPr>
        <p:spPr>
          <a:xfrm>
            <a:off x="9899601" y="3024623"/>
            <a:ext cx="2044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makinaların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sistem </a:t>
            </a:r>
            <a:r>
              <a:rPr lang="en-US" dirty="0" err="1"/>
              <a:t>durumu</a:t>
            </a:r>
            <a:r>
              <a:rPr lang="en-US" dirty="0"/>
              <a:t> </a:t>
            </a:r>
            <a:r>
              <a:rPr lang="en-US" dirty="0" err="1"/>
              <a:t>gerektiği</a:t>
            </a:r>
            <a:r>
              <a:rPr lang="en-US" dirty="0"/>
              <a:t> </a:t>
            </a:r>
            <a:r>
              <a:rPr lang="en-US" dirty="0" err="1"/>
              <a:t>durumlarda</a:t>
            </a:r>
            <a:r>
              <a:rPr lang="en-US" dirty="0"/>
              <a:t> </a:t>
            </a:r>
            <a:r>
              <a:rPr lang="en-US" dirty="0" err="1"/>
              <a:t>kurtarılabilir</a:t>
            </a:r>
            <a:r>
              <a:rPr lang="en-US" dirty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71708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05639-5481-49F5-9B10-067B1BD4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Makina</a:t>
            </a:r>
            <a:r>
              <a:rPr lang="en-US" dirty="0"/>
              <a:t> </a:t>
            </a:r>
            <a:r>
              <a:rPr lang="en-US" dirty="0" err="1"/>
              <a:t>Yazılımları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BC241-ED41-4A52-8C50-C6BE85EDB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18227"/>
          </a:xfrm>
        </p:spPr>
        <p:txBody>
          <a:bodyPr/>
          <a:lstStyle/>
          <a:p>
            <a:r>
              <a:rPr lang="en-US" dirty="0"/>
              <a:t>Virtual Box (Oracle)</a:t>
            </a:r>
          </a:p>
          <a:p>
            <a:r>
              <a:rPr lang="en-US" b="1" dirty="0" err="1"/>
              <a:t>Vmware</a:t>
            </a:r>
            <a:r>
              <a:rPr lang="en-US" b="1" dirty="0"/>
              <a:t> Workstation Player</a:t>
            </a:r>
          </a:p>
          <a:p>
            <a:r>
              <a:rPr lang="en-US" dirty="0"/>
              <a:t>Parallels Desktop</a:t>
            </a:r>
          </a:p>
          <a:p>
            <a:r>
              <a:rPr lang="en-US" dirty="0"/>
              <a:t>QEMU</a:t>
            </a:r>
          </a:p>
          <a:p>
            <a:r>
              <a:rPr lang="en-US" dirty="0"/>
              <a:t>Citrix Hypervisor</a:t>
            </a:r>
          </a:p>
          <a:p>
            <a:r>
              <a:rPr lang="en-US" dirty="0"/>
              <a:t>Xen Project</a:t>
            </a:r>
          </a:p>
          <a:p>
            <a:r>
              <a:rPr lang="en-US" dirty="0"/>
              <a:t>Microsoft Hyper-V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71158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Words>360</Words>
  <Application>Microsoft Office PowerPoint</Application>
  <PresentationFormat>Widescreen</PresentationFormat>
  <Paragraphs>57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9. Hafta Dersi </vt:lpstr>
      <vt:lpstr>İlk Bilgisayar</vt:lpstr>
      <vt:lpstr>ENIAC : İlk Dijital Bilgisayar</vt:lpstr>
      <vt:lpstr>İlk Kişisel Bilgisayar (Monitör+Depolama)</vt:lpstr>
      <vt:lpstr>Apple Bilgisayarlar</vt:lpstr>
      <vt:lpstr>Mainframe (Ana bilgisayar)</vt:lpstr>
      <vt:lpstr>Sanal Makina (Virtual Machine)</vt:lpstr>
      <vt:lpstr>Sanal Makinaların Avantajları</vt:lpstr>
      <vt:lpstr>Sanal Makina Yazılımları</vt:lpstr>
      <vt:lpstr>Sanal Makina Yazılımları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9. Hafta Dersi </dc:title>
  <dc:creator>Yasar Kucukefe</dc:creator>
  <cp:lastModifiedBy>Yasar Kucukefe</cp:lastModifiedBy>
  <cp:revision>2</cp:revision>
  <dcterms:created xsi:type="dcterms:W3CDTF">2021-11-17T10:42:42Z</dcterms:created>
  <dcterms:modified xsi:type="dcterms:W3CDTF">2021-11-17T12:31:53Z</dcterms:modified>
</cp:coreProperties>
</file>